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0-0cov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59999"/>
            <a:ext cx="9360000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2.2 利害關係人群體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80000" y="1080000"/>
          <a:ext cx="972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3888000"/>
                <a:gridCol w="3888000"/>
              </a:tblGrid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利害關係人群體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重大關切議題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參與管道與頻率</a:t>
                      </a:r>
                    </a:p>
                  </a:txBody>
                  <a:tcPr>
                    <a:solidFill>
                      <a:srgbClr val="F3F4F6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投資人與股東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氣候韌性、TCFD 揭露、財務表現、治理結構、ESG 連結高階主管薪酬。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股東常會、季度財報會議、ESG 評等機構參與、企業溝通。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員工與潛在人才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人才吸引與留任、多元公平包容、健康安全、倫理文化與反貪腐培訓。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員工脈動調查、內部培訓工作坊、全員大會、申訴程序。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客戶與顧客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資料隱私與網路安全、公平對待、產品安全、服務可及性、永續金融選項。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客戶回饋管道、服務專線、神秘客調查、NPS 滿意度調查。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監管機構與政府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遵循 HKMA、SFC、GDPR/POPIA；風險管理整合；對齊 ISSB/ESRS。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監管提交、季度合規報告、產業論壇、政策倡議。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供應商與合作夥伴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負責任供應鏈管理、人權、倫理採購、永續採購合規。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供應商行為準則確認、第三方風險評估、盡職調查稽核。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2.3 利害關係人關注與溝通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80000" y="1152000"/>
            <a:ext cx="485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375 字（對應 250 英文單字）描述利害關係人溝通實務，以補充重大性雷達圖。涵蓋參與節...]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3.1 重大議題（敘述與視覺）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英文單字）總結公司的重大議題概況。說明優先順序設定方法、與策略和...]</a:t>
            </a:r>
          </a:p>
        </p:txBody>
      </p:sp>
      <p:pic>
        <p:nvPicPr>
          <p:cNvPr id="4" name="Picture 3" descr="preview_big_issue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3641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3.2 重大性摘要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英文單字）總結重大性評估方法和主要發現。涵蓋雙重重大性（影響與財...]</a:t>
            </a:r>
          </a:p>
        </p:txBody>
      </p:sp>
      <p:pic>
        <p:nvPicPr>
          <p:cNvPr id="4" name="Picture 3" descr="preview_bubble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4859999" cy="4894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3.3 回應永續目標的產品與服務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4802400"/>
                <a:gridCol w="3117600"/>
              </a:tblGrid>
              <a:tr h="69428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 / 服務類別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描述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4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應用技術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能源管理系統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端對端能源績效管理，識別減排機會、優化負載曲線，並建立可信的再生能源路線圖（現場太陽能、購電協議、再生能源憑證）。解決方案整合基準線建立、目標設定和符合 ISO 50001 的 M&amp;V 流程，同時支持範疇二減排策略（市場與位置基礎會計）。推動成本節省、削峰填谷和排放減量，提供可稽核的證據以獲得保證。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物聯網計量、BMS/SCADA 整合、邊緣分析、雲端資料湖、自動異常檢測、數位孿生，以及可匯出至 ESG 報告系統的儀表板 API。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智慧製造服務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料驅動的生產優化，減少廢料、水與能源強度，以及非計畫性停機。應用精實原則與即時品質分析，最小化材料損失並改善整體設備效率。透過副產品價值化與可回收性設計指導支持循環經濟，同時嵌入職業健康安全與倫理採購的風險控制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預測性維護的機器學習、流程挖掘、MES/ERP 整合、電腦視覺品質控制，以及連接到合規知識庫的數位工作指示。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數位學習平台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企業學習生態系統，擴展 ESG 素養、氣候風險意識，以及綠色技能再培訓與提升。實現公平的培訓機會、支持人才流動，並培養責任與創新文化。包含脫碳、TCFD/ISSB 揭露準備和供應商參與的精選課程。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雲端學習管理系統、適應性學習、微認證、學習成果分析、內容創作工具，以及用於跨組織協作的安全單一登入整合。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員工健康計畫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涵蓋身體、心理和社會層面的整體健康與福祉架構，以提升生產力、留任率和心理安全。提供保密支援、早期風險檢測、人因工程介入和公平福利。計畫 KPI 對齊人力資本報告與多元公平包容目標，同時保護隱私。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穿戴裝置整合、隱私保護分析、遠距醫療平台、參與應用程式，以及用於匿名趨勢報告與影響衡量的安全人力資源資訊系統連結。</a:t>
                      </a:r>
                    </a:p>
                  </a:txBody>
                  <a:tcPr/>
                </a:tc>
              </a:tr>
              <a:tr h="69428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綠色供應鏈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供應商賦能與績效管理計畫，推進低碳採購、廢棄物最小化和負責任採購。整合行為準則、入職、稽核和能力建構。支持產品生命週期評估、包裝減量，以及入站物流優化，以降低範疇三排放並提供追溯性。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供應商計分卡、追溯性平台、具 ESG 標準的電子採購、路線優化、生命週期資料庫，以及對齊溫室氣體議定書類別映射的自動計算引擎。</a:t>
                      </a:r>
                    </a:p>
                  </a:txBody>
                  <a:tcPr/>
                </a:tc>
              </a:tr>
              <a:tr h="69429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環境感測系統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持續監測環境空氣品質、溫度、濕度和噪音，以指導場址層級風險控制和社區影響管理。實現極端天氣與熱壓力的早期預警，支持生物多樣性倡議，並提供符合 TCFD/ISSB 的氣候風險評估資料。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低功耗物聯網感測器、邊緣處理、衛星資料融合、地理空間分析、事件驅動警示，以及連接到風險儀表板和事件應變工作流程的安全資料管道。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3.4 永續目標與 SDGs</a:t>
            </a:r>
          </a:p>
        </p:txBody>
      </p:sp>
      <p:pic>
        <p:nvPicPr>
          <p:cNvPr id="3" name="Picture 2" descr="3-4SD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080000"/>
            <a:ext cx="1296000" cy="1296000"/>
          </a:xfrm>
          <a:prstGeom prst="rect">
            <a:avLst/>
          </a:prstGeom>
        </p:spPr>
      </p:pic>
      <p:pic>
        <p:nvPicPr>
          <p:cNvPr id="4" name="Picture 3" descr="3-4SDG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080000"/>
            <a:ext cx="1296000" cy="1296000"/>
          </a:xfrm>
          <a:prstGeom prst="rect">
            <a:avLst/>
          </a:prstGeom>
        </p:spPr>
      </p:pic>
      <p:pic>
        <p:nvPicPr>
          <p:cNvPr id="5" name="Picture 4" descr="3-4SDG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0" y="1080000"/>
            <a:ext cx="1296000" cy="1296000"/>
          </a:xfrm>
          <a:prstGeom prst="rect">
            <a:avLst/>
          </a:prstGeom>
        </p:spPr>
      </p:pic>
      <p:pic>
        <p:nvPicPr>
          <p:cNvPr id="6" name="Picture 5" descr="3-4SDG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2520000"/>
            <a:ext cx="1296000" cy="1296000"/>
          </a:xfrm>
          <a:prstGeom prst="rect">
            <a:avLst/>
          </a:prstGeom>
        </p:spPr>
      </p:pic>
      <p:pic>
        <p:nvPicPr>
          <p:cNvPr id="7" name="Picture 6" descr="3-4SDG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000" y="2520000"/>
            <a:ext cx="1296000" cy="1296000"/>
          </a:xfrm>
          <a:prstGeom prst="rect">
            <a:avLst/>
          </a:prstGeom>
        </p:spPr>
      </p:pic>
      <p:pic>
        <p:nvPicPr>
          <p:cNvPr id="8" name="Picture 7" descr="3-4SDG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00" y="2520000"/>
            <a:ext cx="1296000" cy="1296000"/>
          </a:xfrm>
          <a:prstGeom prst="rect">
            <a:avLst/>
          </a:prstGeom>
        </p:spPr>
      </p:pic>
      <p:pic>
        <p:nvPicPr>
          <p:cNvPr id="9" name="Picture 8" descr="3-4SDG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00" y="3960000"/>
            <a:ext cx="1296000" cy="1296000"/>
          </a:xfrm>
          <a:prstGeom prst="rect">
            <a:avLst/>
          </a:prstGeom>
        </p:spPr>
      </p:pic>
      <p:pic>
        <p:nvPicPr>
          <p:cNvPr id="10" name="Picture 9" descr="3-4SDG1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0" y="3960000"/>
            <a:ext cx="1296000" cy="1296000"/>
          </a:xfrm>
          <a:prstGeom prst="rect">
            <a:avLst/>
          </a:prstGeom>
        </p:spPr>
      </p:pic>
      <p:pic>
        <p:nvPicPr>
          <p:cNvPr id="11" name="Picture 10" descr="3-4SDG13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0000" y="3960000"/>
            <a:ext cx="1296000" cy="129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英文單字）說明公司如何將永續目標與標示的 SDG 圖示對齊。詳細...]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3.5 風險管理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英文單字）概述與重大 ESG 議題相關的企業風險管理方法。涵蓋治...]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3.6 重大議題與風險管理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00000" y="1080000"/>
          <a:ext cx="9719998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99"/>
                <a:gridCol w="2721600"/>
                <a:gridCol w="1166400"/>
                <a:gridCol w="1166400"/>
                <a:gridCol w="1166400"/>
                <a:gridCol w="17495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重大議題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風險描述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風險類型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風險嚴重性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風險可能性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緩解措施</a:t>
                      </a:r>
                    </a:p>
                  </a:txBody>
                  <a:tcPr>
                    <a:solidFill>
                      <a:srgbClr val="1F4E78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永續供應鏈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因地緣政治不穩定或原物料短缺造成的供應中斷，面臨合規缺失與範疇三資料缺口。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建立供應商風險評估、多元化採購、進行定期 ESG 稽核，並以通過率 KPI 追蹤矯正行動。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實體與轉型風險可能影響營運、聲譽和成本基礎，隨著政策、碳定價和市場期望轉變。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設定科學基礎目標、投資再生能源與儲能、整合 TCFD/ISSB 揭露，並執行情境分析。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廢棄物管理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低效率的廢棄物處理可能損害聲譽、增加監管風險，並在缺乏循環設計的情況下侵蝕價值。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擴展分類、回收與副產品價值化；設定轉向目標與供應商包裝減量 KPI。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能源成本上升與清潔能源取得受限，增加營運波動性與氣候暴露。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升級至高效率設備、部署持續監控、削峰填谷，以及符合 ISO 50001 並具驗證 M&amp;V 的流程。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健康與安全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職場傷害或心理社會風險可能影響生產力與員工福祉。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營運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低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0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中等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進行針對性培訓、檢查、未遂事件通報、人因工程介入，以及以 TRIR KPI 為基礎的資料驅動活動。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E570F-4048-F96E-B7CF-39A32EDB9B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999" y="540000"/>
            <a:ext cx="7199999" cy="1325563"/>
          </a:xfrm>
          <a:prstGeom prst="rect">
            <a:avLst/>
          </a:prstGeom>
        </p:spPr>
        <p:txBody>
          <a:bodyPr/>
          <a:lstStyle/>
          <a:p>
            <a:pPr>
              <a:defRPr sz="1600" b="1">
                <a:latin typeface="Microsoft JhengHei"/>
              </a:defRPr>
            </a:pPr>
            <a:r>
              <a:t>執行長訊息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F6D4A8-AB2B-12D8-68CC-6EF068A808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330 字的佔位文字，用於測試 PPT 生成功能。原始提示：請撰寫約 330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字（對應 220 英文單字）的 CEO 訊息，用於 ESG 永續報告書。平衡啟發性...]</a:t>
            </a:r>
          </a:p>
        </p:txBody>
      </p:sp>
      <p:pic>
        <p:nvPicPr>
          <p:cNvPr id="5" name="Picture 4" descr="1-1ceom02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3599999" cy="5399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369459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7DB47-6DA5-2324-421C-1A5B7DEA59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999" y="540000"/>
            <a:ext cx="7199999" cy="1325563"/>
          </a:xfrm>
          <a:prstGeom prst="rect">
            <a:avLst/>
          </a:prstGeom>
        </p:spPr>
        <p:txBody>
          <a:bodyPr/>
          <a:lstStyle/>
          <a:p>
            <a:pPr>
              <a:defRPr sz="1600" b="1">
                <a:latin typeface="Microsoft JhengHei"/>
              </a:defRPr>
            </a:pPr>
            <a:r>
              <a:t>1.1 我們的公司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CDE801-3EB1-B2B7-DEA3-C99503165AE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09A9CB-FD9A-8E20-7258-3A076E0DA34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A8311F-4DEA-AC62-A4D6-68AF0C4C64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BC3C692-61D1-F4F8-ACD5-67F47FD1994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生成功能。原始提示：請提供約 345 字（對應 230 英文單字）描述公司的合作概況。重要：在第一句中使用 {COMPA...]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345 字（對應 230 英文單字）詳細說明財務穩定性、營收成長、資本投資和法規遵循。討論...]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61827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F2BA3-7498-164A-6014-B02D660F45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999" y="540000"/>
            <a:ext cx="7199999" cy="1325563"/>
          </a:xfrm>
          <a:prstGeom prst="rect">
            <a:avLst/>
          </a:prstGeom>
        </p:spPr>
        <p:txBody>
          <a:bodyPr/>
          <a:lstStyle/>
          <a:p>
            <a:pPr>
              <a:defRPr sz="1600" b="1">
                <a:latin typeface="Microsoft JhengHei"/>
              </a:defRPr>
            </a:pPr>
            <a:r>
              <a:t>1.2 永續策略與行動計畫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C24D9-95BD-283D-5286-0EC2F1E9A8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64B703-E2DA-53FE-A127-D454A17B5D0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29F065-81BD-C5DF-8F01-34FF898988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472D2F-A66C-239E-B52B-320CE573D09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00000" y="1080000"/>
          <a:ext cx="9720000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/>
                <a:gridCol w="1368000"/>
                <a:gridCol w="6840000"/>
              </a:tblGrid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核心永續支柱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策略方向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未來工作承諾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綠色企業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綠色平台發展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與策略夥伴建立永續供應鏈管理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提升供應商與合作夥伴的綠色認證率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開發 ESG 產品地圖，提供綠色與永續產品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實施「城市到城市」永續發展計畫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推出數位平台追蹤永續指標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支柱一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內部管理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內部管理強化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取得 ISO 14001 與 ISO 50001 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優化能源消耗並減少用水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在所有設施推動廢棄物減量計畫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為關鍵場所取得綠建築認證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實施能源效率計畫並設定減量目標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支柱二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永續營運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促進長期價值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 KPI 嵌入產品生命週期審查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擴展循環商業模式與低碳產品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強化負責任採購與供應商參與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擴大氣候風險評估至各資產類別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將永續性整合至投資決策</a:t>
                      </a:r>
                    </a:p>
                  </a:txBody>
                  <a:tcPr/>
                </a:tc>
              </a:tr>
              <a:tr h="97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支柱三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創新與影響</a:t>
                      </a:r>
                    </a:p>
                  </a:txBody>
                  <a:tcPr>
                    <a:solidFill>
                      <a:srgbClr val="E5F3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1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加速轉型</a:t>
                      </a:r>
                    </a:p>
                  </a:txBody>
                  <a:tcPr>
                    <a:solidFill>
                      <a:srgbClr val="EEF2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投資綠色創新與新興技術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與學術界合作孵化 ESG 解決方案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支持社會影響計畫與包容性成長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強化 ESG 報告的資料治理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• 發布年度進度檢討與利害關係人回饋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05518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421CA-76D9-A253-B422-C0EE120B91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999" y="540000"/>
            <a:ext cx="7199999" cy="1325563"/>
          </a:xfrm>
          <a:prstGeom prst="rect">
            <a:avLst/>
          </a:prstGeom>
        </p:spPr>
        <p:txBody>
          <a:bodyPr/>
          <a:lstStyle/>
          <a:p>
            <a:pPr>
              <a:defRPr sz="1600" b="1">
                <a:latin typeface="Microsoft JhengHei"/>
              </a:defRPr>
            </a:pPr>
            <a:r>
              <a:t>1.3 ESG 核心支柱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2C5C2A-BBDB-3851-E1DB-600303EE029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3ACDD7-5710-3C90-E696-D43A8F3FFCA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0EF500-03FC-3F06-C6AE-001F87A4B1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F64E00F-A5FB-7B58-BDC6-B79DDB3A4F8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0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  <a:gridCol w="1620000"/>
                <a:gridCol w="2160000"/>
              </a:tblGrid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ESG 支柱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策略重點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關鍵倡議</a:t>
                      </a:r>
                    </a:p>
                  </a:txBody>
                  <a:tcPr>
                    <a:solidFill>
                      <a:srgbClr val="1F2937"/>
                    </a:solidFill>
                  </a:tcPr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地球</a:t>
                      </a:r>
                    </a:p>
                  </a:txBody>
                  <a:tcPr>
                    <a:solidFill>
                      <a:srgbClr val="10B98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氣候、排放、資源韌性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淨零路線圖與階段性碳預算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採用再生能源與能源效率升級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水資源管理與自然正向倡議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產品</a:t>
                      </a:r>
                    </a:p>
                  </a:txBody>
                  <a:tcPr>
                    <a:solidFill>
                      <a:srgbClr val="F59E0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循環設計、包裝、永續採購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生命週期評估指導生態設計決策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封閉循環包裝與回收內容目標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供應商 ESG 資格認證與材料追溯性</a:t>
                      </a:r>
                    </a:p>
                  </a:txBody>
                  <a:tcPr/>
                </a:tc>
              </a:tr>
              <a:tr h="117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人員</a:t>
                      </a:r>
                    </a:p>
                  </a:txBody>
                  <a:tcPr>
                    <a:solidFill>
                      <a:srgbClr val="1E3A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倫理、能力建構、包容文化</a:t>
                      </a:r>
                    </a:p>
                  </a:txBody>
                  <a:tcPr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多元、公平與包容計畫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綠色與數位職位的再技能培訓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950" b="0">
                          <a:solidFill>
                            <a:srgbClr val="2D3748"/>
                          </a:solidFill>
                          <a:latin typeface="Calibri"/>
                        </a:defRPr>
                      </a:pPr>
                      <a:r>
                        <a:t>• 福祉、健康安全與社區參與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英文單字）說明公司的 ESG 核心支柱，涵蓋地球（Planet）...]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884111840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1.4 我們的董事會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420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生成功能。原始提示：Create executive-level narration describing the go...]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80000" y="1080000"/>
          <a:ext cx="4859999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972000"/>
                <a:gridCol w="972000"/>
                <a:gridCol w="1475999"/>
              </a:tblGrid>
              <a:tr h="780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技能領域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目前涵蓋率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目標涵蓋率 (%)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200"/>
                        </a:spcAft>
                        <a:defRPr sz="11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關鍵治理備註</a:t>
                      </a:r>
                    </a:p>
                  </a:txBody>
                  <a:tcPr>
                    <a:solidFill>
                      <a:srgbClr val="0F4C81"/>
                    </a:solidFill>
                  </a:tcPr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氣候 / 永續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85%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TCFD 監督、轉型計畫審查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AI / 資料倫理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負責任 AI、資料治理、隱私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網路安全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65%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韌性、事件應變、供應商安全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人力資本管理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75%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接班、多元公平包容、勞動力轉型</a:t>
                      </a:r>
                    </a:p>
                  </a:txBody>
                  <a:tcPr/>
                </a:tc>
              </a:tr>
              <a:tr h="780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50" b="1">
                          <a:solidFill>
                            <a:srgbClr val="1F2937"/>
                          </a:solidFill>
                          <a:latin typeface="Calibri"/>
                        </a:defRPr>
                      </a:pPr>
                      <a:r>
                        <a:t>財務 / 風險</a:t>
                      </a:r>
                    </a:p>
                  </a:txBody>
                  <a:tcPr>
                    <a:solidFill>
                      <a:srgbClr val="E0F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0C4A6E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 b="1">
                          <a:solidFill>
                            <a:srgbClr val="166534"/>
                          </a:solidFill>
                          <a:latin typeface="Calibri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ECFD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200"/>
                        </a:spcAft>
                        <a:defRPr sz="1000" b="0">
                          <a:solidFill>
                            <a:srgbClr val="374151"/>
                          </a:solidFill>
                          <a:latin typeface="Calibri"/>
                        </a:defRPr>
                      </a:pPr>
                      <a:r>
                        <a:t>資本配置、風險偏好、控制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路線圖（第一階段）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2022 — 基礎承諾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建立與治理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治理：建立董事會層級 ESG 委員會與內部指導委員會。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承諾：宣布營運與融資排放的淨零目標。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衡量：啟動範疇一與範疇二排放基準線與資料收集。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2023 — 風險與策略整合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政策發展與風險地圖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風險：將氣候風險整合至企業風險管理架構。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社會：強制全面倫理與反貪腐培訓。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財務：發展綠色與永續金融架構與產業政策。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董事會：達成 100% 董事參與氣候培訓。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1.5 ESG 路線圖（第二階段）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345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345 字（對應 230 英文單字）敘述 ESG 路線圖。總結基礎承諾如何演進為風險整合、...]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6768000" y="1080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Oval 4"/>
          <p:cNvSpPr/>
          <p:nvPr/>
        </p:nvSpPr>
        <p:spPr>
          <a:xfrm>
            <a:off x="6696000" y="1188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ounded Rectangle 5"/>
          <p:cNvSpPr/>
          <p:nvPr/>
        </p:nvSpPr>
        <p:spPr>
          <a:xfrm>
            <a:off x="6840000" y="1080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2024 — 營運脫碳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執行與新指標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營運：啟動淨零執行計畫與能源效率升級。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供應鏈：推出永續採購政策與 ESG 篩選。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治理：將高階主管薪酬連結長期 ESG KPI。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資料：完成融資排放（範疇三）基準線衡量。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8000" y="3168000"/>
            <a:ext cx="36000" cy="1872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Oval 7"/>
          <p:cNvSpPr/>
          <p:nvPr/>
        </p:nvSpPr>
        <p:spPr>
          <a:xfrm>
            <a:off x="6696000" y="3276000"/>
            <a:ext cx="288000" cy="288000"/>
          </a:xfrm>
          <a:prstGeom prst="ellipse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ounded Rectangle 8"/>
          <p:cNvSpPr/>
          <p:nvPr/>
        </p:nvSpPr>
        <p:spPr>
          <a:xfrm>
            <a:off x="6840000" y="3168000"/>
            <a:ext cx="4860000" cy="1872000"/>
          </a:xfrm>
          <a:prstGeom prst="roundRect">
            <a:avLst/>
          </a:prstGeom>
          <a:solidFill>
            <a:srgbClr val="F1F5F9"/>
          </a:solidFill>
          <a:ln w="15240">
            <a:solidFill>
              <a:srgbClr val="94A3B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200"/>
              </a:spcAft>
              <a:defRPr sz="1400" b="1">
                <a:solidFill>
                  <a:srgbClr val="1E293B"/>
                </a:solidFill>
                <a:latin typeface="Calibri"/>
              </a:defRPr>
            </a:pPr>
            <a:r>
              <a:t>2025 — 前瞻性合規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050" b="0">
                <a:solidFill>
                  <a:srgbClr val="4B5563"/>
                </a:solidFill>
                <a:latin typeface="Calibri"/>
              </a:defRPr>
            </a:pPr>
            <a:r>
              <a:t>精進與全球標準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合規：對齊 IFRS S1/S2 (ISSB) 揭露要求。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參與：正式化高影響力客戶的轉型規劃參與。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技術：將 AI 倫理與資料治理嵌入產品開發。</a:t>
            </a:r>
          </a:p>
          <a:p>
            <a:pPr lvl="1" algn="l">
              <a:spcBef>
                <a:spcPts val="0"/>
              </a:spcBef>
              <a:spcAft>
                <a:spcPts val="100"/>
              </a:spcAft>
              <a:defRPr sz="1000">
                <a:solidFill>
                  <a:srgbClr val="374151"/>
                </a:solidFill>
                <a:latin typeface="Calibri"/>
              </a:defRPr>
            </a:pPr>
            <a:r>
              <a:t>檢討：取得主要 ESG 目標與揭露的外部保證。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Microsoft JhengHei"/>
              </a:defRPr>
            </a:pPr>
            <a:r>
              <a:t>2.1 利害關係人識別與分析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 生成功能。原始提示：請撰寫約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375 字（對應 250 英文單字）的利害關係人識別章節，用於 ESG 報告。識別關鍵利害...]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[Mock 測試文字：這是一段約 375 字的佔位文字，用於測試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Microsoft JhengHei"/>
              </a:rPr>
              <a:t>生成功能。原始提示：請撰寫約 375 字（對應 250 英文單字）分析利害關係人的需求和影響力。涵蓋顯著性（權力、合法性...]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Microsoft JhengHe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8" baseType="lpstr">
      <vt:lpstr>Aptos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3</cp:revision>
  <dcterms:created xsi:type="dcterms:W3CDTF">2025-12-15T12:30:24Z</dcterms:created>
  <dcterms:modified xsi:type="dcterms:W3CDTF">2025-12-15T13:39:41Z</dcterms:modified>
</cp:coreProperties>
</file>